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200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AF7B7518-9F17-E014-2F5C-704768200EA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260F68B9-26F9-1B37-7D12-55855C11B43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05476" name="Rectangle 4">
            <a:extLst>
              <a:ext uri="{FF2B5EF4-FFF2-40B4-BE49-F238E27FC236}">
                <a16:creationId xmlns:a16="http://schemas.microsoft.com/office/drawing/2014/main" id="{F1DCDC3E-5019-8F83-6DBA-6F4E73B4EA9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5477" name="Rectangle 5">
            <a:extLst>
              <a:ext uri="{FF2B5EF4-FFF2-40B4-BE49-F238E27FC236}">
                <a16:creationId xmlns:a16="http://schemas.microsoft.com/office/drawing/2014/main" id="{0ED0A28E-8BC1-21C4-8154-0C096469AA3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5478" name="Rectangle 6">
            <a:extLst>
              <a:ext uri="{FF2B5EF4-FFF2-40B4-BE49-F238E27FC236}">
                <a16:creationId xmlns:a16="http://schemas.microsoft.com/office/drawing/2014/main" id="{6D93E741-FBD4-4315-902D-20E240C49C8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05479" name="Rectangle 7">
            <a:extLst>
              <a:ext uri="{FF2B5EF4-FFF2-40B4-BE49-F238E27FC236}">
                <a16:creationId xmlns:a16="http://schemas.microsoft.com/office/drawing/2014/main" id="{29F01C8E-E074-12F4-5731-C2E6584E68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81B948-3865-4998-B3FF-0B497C5F052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A3B01D9-2284-F4FA-AA1C-E764AC4C73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1A2E9F-0ADE-497A-970C-28296637A2FD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AD03CA72-89F5-022B-E5A2-67A1AA31C1A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C85F8875-C1B0-72DE-AC0C-F0BA07F8A9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3FB029D-2E96-E766-AA4B-D0DEE34DC0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EADE98-233B-4F3D-B83E-1BFDEFE74BDB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5CF3B219-86E4-B1EA-BEB9-91A6887714C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>
            <a:extLst>
              <a:ext uri="{FF2B5EF4-FFF2-40B4-BE49-F238E27FC236}">
                <a16:creationId xmlns:a16="http://schemas.microsoft.com/office/drawing/2014/main" id="{81750D5F-0FA5-8486-47EE-88152E3350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7D1E90D-08E0-6B6A-0654-4D440A78BF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1E3C9C-ECF0-4EE5-A428-B75E80AA4E35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2210662E-EF6C-AD47-F536-488B8C2FBA5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>
            <a:extLst>
              <a:ext uri="{FF2B5EF4-FFF2-40B4-BE49-F238E27FC236}">
                <a16:creationId xmlns:a16="http://schemas.microsoft.com/office/drawing/2014/main" id="{DD745AA0-F468-C7AF-E869-1408701D7C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A80EDCA-3FB7-0E7E-B36A-273D362D44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2065A7-0F0B-4944-96DA-49B66E592C71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5B3DA6C2-6F53-574A-4569-299947EB60E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D9AEAE8E-3467-0F37-8E84-E983E8626F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03B2F78-CA7F-8774-8D02-89A4719E0D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C489C-4A33-4656-82E0-92A2C5057276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118786" name="Rectangle 2">
            <a:extLst>
              <a:ext uri="{FF2B5EF4-FFF2-40B4-BE49-F238E27FC236}">
                <a16:creationId xmlns:a16="http://schemas.microsoft.com/office/drawing/2014/main" id="{2988DC09-296A-FD7C-1C8B-2506EE2D47E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6645FD8B-5BA2-C220-CAB3-2E472ED5C7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3375C64-F882-3A4F-8499-B1E3582E31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4A9DC-4F39-4FA3-BC44-ABE3A3CE6B02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54DF9673-4655-B038-2C10-E631ED0BF72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9BF019E3-C600-BDCC-2D7F-6BDD495FB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6688B92-7F9A-AA18-3B49-BF27B46C6A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F60925-BB99-4366-BAA9-FCADA826890E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120834" name="Rectangle 2">
            <a:extLst>
              <a:ext uri="{FF2B5EF4-FFF2-40B4-BE49-F238E27FC236}">
                <a16:creationId xmlns:a16="http://schemas.microsoft.com/office/drawing/2014/main" id="{8FAFB4CA-B3CF-C39D-93FD-65FBBDFFE53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ECBED8FF-BA0A-770E-44BA-6A16104841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328753A-EC4D-C9C9-24F2-CA486350CF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837165-4A19-4543-A009-F032BCA5D1EE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7D61BC6C-2C33-9847-8FF4-6FAB4EAF33F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4737D167-456F-48F9-246E-3FFF88F7E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EB9277F-A2BE-9E07-5BEF-F6611F4248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B82EA9-2241-47B3-A6EC-B7E587739AC1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3C50D46A-4746-974F-EFD1-62E3A547554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6277B877-8296-7BE5-3A04-04C5411C45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5E3B7AF-D029-1D46-A4A6-6C8B827101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6942CB-6A6C-433A-9D8C-40D941696B81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65458392-D4B4-FB30-62B0-4581B1B7A53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E15A0DEA-C48C-CD25-ACF0-8E6C7BCE45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B96BF65-6D7C-D17E-9964-2D84487777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CDB5EE-36D0-4BFE-B192-A56F4E66ABCA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BE644BCE-4A94-3D3E-3CCC-2061A1DF976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8506DAA2-5835-AADA-18A1-815056AE29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3173891-D521-5CAC-9DBC-494982F79B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5A513-9BC8-431D-890D-BE5B87C44085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DAD7C7D1-072A-FF1A-EF98-909342169B2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D81D3BD8-C87D-7383-E0AC-74F6C2FA3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31890C6-ADED-527D-6D19-DF055A31D9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241648-16BE-40CF-8C8C-221B8BD7113A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125954" name="Rectangle 2">
            <a:extLst>
              <a:ext uri="{FF2B5EF4-FFF2-40B4-BE49-F238E27FC236}">
                <a16:creationId xmlns:a16="http://schemas.microsoft.com/office/drawing/2014/main" id="{9BABDBF6-E1E6-92FD-6C78-61FF65A3AEA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4C481DB7-902F-26FF-3257-796B3212A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15434D2-15F7-B491-F9EB-7F1AB07AE1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AA8199-7B1F-4216-92A3-75A5BAC430F1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6A7A2672-ADDE-62E3-86A2-A3998A12A4D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169CC094-80DE-2858-BF10-1DB11206BD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B7F4703-279F-0957-45CA-DBF04EA7C5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39C2F8-2679-4982-8F91-B7FA9EDB9A06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129026" name="Slide Image Placeholder 1">
            <a:extLst>
              <a:ext uri="{FF2B5EF4-FFF2-40B4-BE49-F238E27FC236}">
                <a16:creationId xmlns:a16="http://schemas.microsoft.com/office/drawing/2014/main" id="{204802F0-4EBF-5395-E8CC-D69FBBCD17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>
            <a:extLst>
              <a:ext uri="{FF2B5EF4-FFF2-40B4-BE49-F238E27FC236}">
                <a16:creationId xmlns:a16="http://schemas.microsoft.com/office/drawing/2014/main" id="{99249503-465F-A5AD-743A-7160BDE3DB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GB" altLang="en-US"/>
          </a:p>
        </p:txBody>
      </p:sp>
      <p:sp>
        <p:nvSpPr>
          <p:cNvPr id="129028" name="Slide Number Placeholder 3">
            <a:extLst>
              <a:ext uri="{FF2B5EF4-FFF2-40B4-BE49-F238E27FC236}">
                <a16:creationId xmlns:a16="http://schemas.microsoft.com/office/drawing/2014/main" id="{401D65E3-0D1E-5A52-BEBB-C706EB65FB3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fld id="{DEE76093-4716-43F1-BFF5-31EBDF7FD8FD}" type="slidenum">
              <a:rPr lang="en-GB" altLang="en-US" sz="1200">
                <a:latin typeface="Calibri" panose="020F0502020204030204" pitchFamily="34" charset="0"/>
              </a:rPr>
              <a:pPr algn="r"/>
              <a:t>22</a:t>
            </a:fld>
            <a:endParaRPr lang="en-GB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3FDFE72-CAE1-7A53-1314-DBCDD54C85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E27EC0-F60F-43FC-9B3A-5F89A0BC66C9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108546" name="Rectangle 2">
            <a:extLst>
              <a:ext uri="{FF2B5EF4-FFF2-40B4-BE49-F238E27FC236}">
                <a16:creationId xmlns:a16="http://schemas.microsoft.com/office/drawing/2014/main" id="{E01BF47B-AE3B-E435-8EB3-997A5252DB4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>
            <a:extLst>
              <a:ext uri="{FF2B5EF4-FFF2-40B4-BE49-F238E27FC236}">
                <a16:creationId xmlns:a16="http://schemas.microsoft.com/office/drawing/2014/main" id="{2443B784-4739-CA53-7D25-3E467B9294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61E83FF-91E2-9EBC-4D77-EB37B2C794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ED35F2-A578-488B-82CA-D43981ACA005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72CE8F54-2141-C7D8-D5E9-34A5999651D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3863D32D-E00C-5A31-8FF9-A6AA08FDFD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8BFB70F-5BEB-FA23-6B88-711FB4EFA1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0C3897-D376-4E5A-A73A-6FD1A79E8688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089E7799-4A6D-EBD8-DAB0-1452CC7062C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27D6BF5B-7B62-9215-DAA3-418BD84A4B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74CFA0C-A7D3-9485-C176-6FFAE2360B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7D5CBB-65F0-4940-AC16-6B221FC3B42B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5DBD54DA-D6FA-8C1B-DCBB-0C16719682A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55846AA0-5EEF-7776-0529-37EDAA2B71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42D2E7D-1DDA-2076-717B-512CCB5313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44076-15CD-46FC-B272-89C0C83CEE41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A7BA6157-3E3B-7CD4-AABE-D38C407D4A1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3F27DB37-47F9-26F0-8B48-41CDAA133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A036459-588D-43B0-31DC-7DB35C6DA5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7C8E99-BF37-4886-A524-D36B5F4538E7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13666" name="Rectangle 2">
            <a:extLst>
              <a:ext uri="{FF2B5EF4-FFF2-40B4-BE49-F238E27FC236}">
                <a16:creationId xmlns:a16="http://schemas.microsoft.com/office/drawing/2014/main" id="{AA77CEBD-E742-3617-CC3C-0270FE88878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>
            <a:extLst>
              <a:ext uri="{FF2B5EF4-FFF2-40B4-BE49-F238E27FC236}">
                <a16:creationId xmlns:a16="http://schemas.microsoft.com/office/drawing/2014/main" id="{1325C227-4E53-813F-813B-8EEDEB770F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0ED9B4B-F467-A286-E03D-11FB08FCF4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DAEA57-168A-401C-8F8B-47D7B4F90002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89FD3716-22A4-9EEE-04F1-05A9DC418CF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24AE2E0A-C19A-ED04-92F8-CC723B3712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C8EDA-BF2D-0550-E147-3F7BC92FB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C0BD51-9764-DB1C-87CC-84101DF932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7C489-43F9-4E6A-CE3E-EF33A43EA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39B05-6533-13B1-7965-4064EC896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8E28E-0A39-4BF1-78E9-70C6D7E26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6ED53-5FE9-4405-985C-A0BE8A0A3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781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C7AE8-EB21-8666-16F7-38D476576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A6AAF-F575-3E52-D220-2DABF5D44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AFBE4-48DC-E886-B991-F72A99F28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3ECA0-DE18-AF47-BBAE-E66908818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DC16D-8063-0036-B68A-BC0F77F27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37834-9902-42EA-AAED-786C069451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05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7608C5-8953-55B5-ED8D-403AF94CB1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BEBB5-9CDB-6F48-4DCF-DA494BEE4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0F1C0-35B5-E0E7-874D-2EE6A87BA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EDDB3-66B3-C17D-BE80-1099BDAC2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290CD-6CC3-6ECD-3AF6-CB5257C9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B73BFD-29A3-4B41-A012-5D60DEA1AC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3840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955ED-290C-C992-CFF1-9A760C4FE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7E8CA-6F20-FB62-E9BD-2E9D28E0B510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2313F-6773-9C44-7F09-99E6F2CDFAD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F93FE6-74A0-DACB-8D86-6B84AFAF07F9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B3B1E16-97D3-B65F-7F6B-C26467597D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DD2D34-25A6-1291-3847-9C0B37F75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8A92E54-E59F-ED4C-FFED-29132858D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D57E89C-33FD-47C9-A3FA-CBAE51F6C6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115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FE4BF-ADD5-BDC6-1E25-983575BDC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1784C-0974-C206-1176-A0358301EEF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75F19-4120-6C0F-88C9-BBA1197CF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A8FF6-1BAF-8BD5-BA06-10A7B01D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D76001-5DDF-01C5-1799-1CBAC7F3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91522A-6F10-AF3D-5358-CC0E6C21D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F83F9CF-8AB0-4CE7-9233-3FD57E41D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813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286EB-BFF6-72AF-D256-B39C19301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1BCC6-B739-83DF-F8C7-513D4D311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A88020-C680-8CDC-7FA8-11CA8D962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FB4D4D-7AED-1426-B0ED-371188DE94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5A09CE-1E25-8435-07AF-F2D3CB512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FE4A6-AEB7-D060-C8DB-173F6D6C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D108B5-F349-47C1-A69F-F86EB112D3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358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02BC3-775D-21EF-06A1-907BB3B26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66166-8B3E-1294-24DE-F0936DD06C0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4CD217-FC5C-97A8-9DAA-F0ADE45CFC1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B21C17-6B98-7FE5-6607-12FEC2AEBAFE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2DB0B3F-7325-9AC5-F51D-C4C666F477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A344AA6-CC54-3FBE-0D7B-BCF2F00B3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45BF882-1D3F-8EC7-446F-96CF4C14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98A200-8361-4754-AB27-E79F75A631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1578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6CD8-50A4-DE3B-F5D3-D69D881A1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B5AE4-8AD7-7A58-D282-A522CE1C9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9EE11-5E24-F2AC-746F-ED3334040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C14DA-268A-1622-9F9D-92856CE62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F15D0-3B1B-1E9A-EFAB-8AD37387A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54C0B-1D77-44FB-B33E-0F082CA69C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453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7C01B-8D5E-58C7-E156-74467919C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9D158-959B-6990-AF85-785D3A8F1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6455D-F28A-1500-E62F-58D82AF0D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2DB67-A99B-5F93-BDD6-63DD626D1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DFA60-610E-7363-B7FC-72BD9D64B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B1DA13-5724-4E0A-972B-E8DC8BDC64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23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ECB20-AE2E-024F-97DC-290D2BB19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62A2C-47DA-B96E-27D7-DCFDB9974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DF821D-2DF0-A492-5209-062AEF1BC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C61DA3-C10D-7C9F-3A67-C2D847E70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8C8C5-80D8-0485-3DA1-B8C1F8F14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9F292-281B-4DCB-A391-9A45549F4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A274A-35FE-43AB-BC15-FE55652723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57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E6B1E-678B-2035-C451-E10650D4E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3284C-C13A-03F6-1ED1-6A19153B8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B882F4-8E57-B139-1109-7AC437D6A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3D3B4A-F4DB-1A1D-62E2-354C337A2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F51CE2-BEFA-DDDE-E816-E39DDB858C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304F53-EF7A-4995-3F9D-0EF96DB7C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75191C-66F4-E559-9036-8F3C6738A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371254-5222-B0AE-1D09-68B5E9DC4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C5727-4B91-4560-AB1B-02B6682021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410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84282-F431-30EC-328D-2BEC4043D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3EDBC0-287B-ADB2-C2C6-420EBF03E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4A9345-0D52-DF97-5033-771DD0AF9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DF7FEF-DA0A-B312-76E6-B31695535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931AA-536A-4900-8BB9-AD3CAC6E2B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7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E0A3E2-F70F-F764-310A-7256B356D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A99069-E814-5C80-A3F6-B94E00DFC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E1C70F-A270-8BD1-F8D2-4E0F39D9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4454C-5E39-4426-BAB9-00B55B352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623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6BE93-E2A4-41C8-C688-D6075D3A2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12B03-5ABE-00CA-F306-659C02DCD0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9E9CE8-71EF-07C4-EDCA-8F0FC7BF5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B6B5B-E7B2-7EBA-6372-47E180D4F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38DC74-E985-E28D-0A62-5B37954DA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CF927-1748-18E8-8582-8116CA129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74BFA-6365-423E-92FE-011A12E57D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8712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270E7-06E0-2E28-7A21-F6A56C7D3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4E98C1-E89A-81F7-A38E-1D73EE3CB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F68001-484F-6C77-FFC3-2E868F566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4CE8B-E123-6FDE-F66B-CB7DF2E64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34667-C6BD-B612-837D-4FD0081E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2A0F4-6BC8-7158-3ED8-F535241FF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CD9B5E-DC10-4E8E-923B-1CE8C4B5AF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295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0A700C80-D500-3273-2444-A88A642E18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D74C8908-04C3-8294-1CB6-068D2DF80F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7F579435-31EC-D1A0-5E98-8AFE127575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78853" name="Rectangle 5">
            <a:extLst>
              <a:ext uri="{FF2B5EF4-FFF2-40B4-BE49-F238E27FC236}">
                <a16:creationId xmlns:a16="http://schemas.microsoft.com/office/drawing/2014/main" id="{F88EA310-CADD-D244-8C18-1A0EECC63E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78854" name="Rectangle 6">
            <a:extLst>
              <a:ext uri="{FF2B5EF4-FFF2-40B4-BE49-F238E27FC236}">
                <a16:creationId xmlns:a16="http://schemas.microsoft.com/office/drawing/2014/main" id="{2F5A4361-2D60-22F2-79F5-73008C2C6A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7BFE5D5-5B63-4184-9D59-AD1552462E3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887FE40-57B4-97E9-10B6-28722D61F1C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US" altLang="en-US"/>
              <a:t>A Brief History of Life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2BDBC6A-AC18-BC8A-D202-A601604B48E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altLang="en-US" sz="3200"/>
              <a:t>How Did Everything Begin?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  <p:bldP spid="2051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A200EE17-FD5B-5B11-0058-9D34FDB4C2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From single-celled organisms to complex creatures…</a:t>
            </a:r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85E218C9-3117-CB58-C52D-2C61104B7B6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32004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 u="sng"/>
              <a:t>Evolution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b="1" u="sng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/>
              <a:t>Natural selection-</a:t>
            </a:r>
            <a:r>
              <a:rPr lang="en-US" altLang="en-US" sz="2400"/>
              <a:t> helpful traits vs. harmful traits</a:t>
            </a:r>
            <a:r>
              <a:rPr lang="en-US" altLang="en-US" sz="140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600"/>
              <a:t>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1600"/>
              <a:t>Adaptation- best suited for environment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1800" b="1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b="1"/>
              <a:t>Genetic drift-</a:t>
            </a:r>
            <a:r>
              <a:rPr lang="en-US" altLang="en-US" sz="2400"/>
              <a:t> independent process that produces random changes; chance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80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 b="1"/>
              <a:t>Diversification in nature</a:t>
            </a:r>
          </a:p>
          <a:p>
            <a:pPr lvl="2">
              <a:lnSpc>
                <a:spcPct val="80000"/>
              </a:lnSpc>
            </a:pPr>
            <a:endParaRPr lang="en-US" altLang="en-US" sz="2000" b="1"/>
          </a:p>
          <a:p>
            <a:pPr lvl="2">
              <a:lnSpc>
                <a:spcPct val="80000"/>
              </a:lnSpc>
              <a:buFontTx/>
              <a:buNone/>
            </a:pPr>
            <a:endParaRPr lang="en-US" altLang="en-US" sz="1800"/>
          </a:p>
          <a:p>
            <a:pPr lvl="2">
              <a:lnSpc>
                <a:spcPct val="80000"/>
              </a:lnSpc>
            </a:pPr>
            <a:endParaRPr lang="en-US" altLang="en-US" sz="1800"/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en-US" sz="800"/>
              <a:t> </a:t>
            </a:r>
          </a:p>
        </p:txBody>
      </p:sp>
      <p:pic>
        <p:nvPicPr>
          <p:cNvPr id="33802" name="Picture 10">
            <a:extLst>
              <a:ext uri="{FF2B5EF4-FFF2-40B4-BE49-F238E27FC236}">
                <a16:creationId xmlns:a16="http://schemas.microsoft.com/office/drawing/2014/main" id="{C95C577B-B646-28F2-696C-F432B6A45737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3429000"/>
            <a:ext cx="2428875" cy="3124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3" name="Picture 11">
            <a:extLst>
              <a:ext uri="{FF2B5EF4-FFF2-40B4-BE49-F238E27FC236}">
                <a16:creationId xmlns:a16="http://schemas.microsoft.com/office/drawing/2014/main" id="{623E492B-06FC-1AA1-DE7D-EDEE39C86C77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751013"/>
            <a:ext cx="2903538" cy="3811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5" name="Picture 13">
            <a:extLst>
              <a:ext uri="{FF2B5EF4-FFF2-40B4-BE49-F238E27FC236}">
                <a16:creationId xmlns:a16="http://schemas.microsoft.com/office/drawing/2014/main" id="{0C4C1893-FAE1-710A-422E-8109113FB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63" y="1447800"/>
            <a:ext cx="1706562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7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7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7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37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37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>
            <a:extLst>
              <a:ext uri="{FF2B5EF4-FFF2-40B4-BE49-F238E27FC236}">
                <a16:creationId xmlns:a16="http://schemas.microsoft.com/office/drawing/2014/main" id="{E8B8527C-A83A-F332-280F-4467BA80E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5C0B4050-24F7-DE2D-C750-0DA8372F3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Cambrian Explosion</a:t>
            </a:r>
          </a:p>
        </p:txBody>
      </p:sp>
      <p:pic>
        <p:nvPicPr>
          <p:cNvPr id="40965" name="Picture 5">
            <a:extLst>
              <a:ext uri="{FF2B5EF4-FFF2-40B4-BE49-F238E27FC236}">
                <a16:creationId xmlns:a16="http://schemas.microsoft.com/office/drawing/2014/main" id="{2824BBA7-C596-5AAB-6324-36AB1111564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371600"/>
            <a:ext cx="7162800" cy="5133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09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3067311-7082-D2C8-118A-9987CC290B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The Descent of Man and the Attacks on Evolution</a:t>
            </a:r>
          </a:p>
        </p:txBody>
      </p:sp>
      <p:pic>
        <p:nvPicPr>
          <p:cNvPr id="43013" name="Picture 5">
            <a:extLst>
              <a:ext uri="{FF2B5EF4-FFF2-40B4-BE49-F238E27FC236}">
                <a16:creationId xmlns:a16="http://schemas.microsoft.com/office/drawing/2014/main" id="{7D9D0D75-9DF7-76D3-3F0C-47E7B9154823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828800"/>
            <a:ext cx="3173413" cy="434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4" name="Picture 6">
            <a:extLst>
              <a:ext uri="{FF2B5EF4-FFF2-40B4-BE49-F238E27FC236}">
                <a16:creationId xmlns:a16="http://schemas.microsoft.com/office/drawing/2014/main" id="{2723529B-E2A5-F2AF-203F-96C605E4353A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828800"/>
            <a:ext cx="3529013" cy="4525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AA79760E-1F33-FF49-0D48-3EA8F59C09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Human Story 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94794ACB-0DDB-26EE-407E-1597236D6A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Cenozoic Era (“Age of Mammals”)</a:t>
            </a:r>
          </a:p>
          <a:p>
            <a:r>
              <a:rPr lang="en-US" altLang="en-US"/>
              <a:t>Around 2.5 million years ago </a:t>
            </a:r>
          </a:p>
          <a:p>
            <a:r>
              <a:rPr lang="en-US" altLang="en-US"/>
              <a:t>African Savanna</a:t>
            </a:r>
          </a:p>
          <a:p>
            <a:pPr lvl="1"/>
            <a:r>
              <a:rPr lang="en-US" altLang="en-US"/>
              <a:t>Mammals including primates</a:t>
            </a:r>
          </a:p>
          <a:p>
            <a:r>
              <a:rPr lang="en-US" altLang="en-US"/>
              <a:t>Humans and chimpanzees share a common ancestor between 7 to 6 million years ago</a:t>
            </a:r>
          </a:p>
          <a:p>
            <a:pPr lvl="1">
              <a:buFontTx/>
              <a:buNone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898" grpId="1"/>
      <p:bldP spid="8089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1045CE04-272C-F427-C6CC-BF37628A2C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If they are happy swinging in trees, why come down?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919C8EC8-22C6-1A6C-AD4F-68F822FDE3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Evidences found in the </a:t>
            </a:r>
            <a:r>
              <a:rPr lang="en-US" altLang="en-US" b="1"/>
              <a:t>Great Rift Valley, </a:t>
            </a:r>
            <a:r>
              <a:rPr lang="en-US" altLang="en-US"/>
              <a:t>savannas on the Eastern part of Africa</a:t>
            </a:r>
            <a:endParaRPr lang="en-US" altLang="en-US" b="1"/>
          </a:p>
          <a:p>
            <a:pPr lvl="1"/>
            <a:r>
              <a:rPr lang="en-US" altLang="en-US"/>
              <a:t>Difficulty in </a:t>
            </a:r>
            <a:r>
              <a:rPr lang="en-US" altLang="en-US" i="1"/>
              <a:t>knuckle walking </a:t>
            </a:r>
            <a:r>
              <a:rPr lang="en-US" altLang="en-US" i="1">
                <a:cs typeface="Arial" panose="020B0604020202020204" pitchFamily="34" charset="0"/>
              </a:rPr>
              <a:t>→ </a:t>
            </a:r>
            <a:r>
              <a:rPr lang="en-US" altLang="en-US"/>
              <a:t>adapt to </a:t>
            </a:r>
            <a:r>
              <a:rPr lang="en-US" altLang="en-US" b="1"/>
              <a:t>bipedalism</a:t>
            </a:r>
          </a:p>
          <a:p>
            <a:pPr lvl="1"/>
            <a:r>
              <a:rPr lang="en-US" altLang="en-US"/>
              <a:t>Predators abound </a:t>
            </a:r>
            <a:r>
              <a:rPr lang="en-US" altLang="en-US">
                <a:cs typeface="Arial" panose="020B0604020202020204" pitchFamily="34" charset="0"/>
              </a:rPr>
              <a:t>→ flight or fight, shelter and protect</a:t>
            </a:r>
          </a:p>
          <a:p>
            <a:pPr lvl="1"/>
            <a:r>
              <a:rPr lang="en-US" altLang="en-US">
                <a:cs typeface="Arial" panose="020B0604020202020204" pitchFamily="34" charset="0"/>
              </a:rPr>
              <a:t>Scattered plants → change in diet, enriched food selection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FF0ACB45-26F8-B710-73C9-F6AE4B1579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“The Southern Ape”</a:t>
            </a:r>
          </a:p>
        </p:txBody>
      </p:sp>
      <p:sp>
        <p:nvSpPr>
          <p:cNvPr id="82948" name="Rectangle 4">
            <a:extLst>
              <a:ext uri="{FF2B5EF4-FFF2-40B4-BE49-F238E27FC236}">
                <a16:creationId xmlns:a16="http://schemas.microsoft.com/office/drawing/2014/main" id="{EDD3F5D3-7907-1BD3-F657-BC0AAAEA777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Australopithecus</a:t>
            </a:r>
          </a:p>
          <a:p>
            <a:r>
              <a:rPr lang="en-US" altLang="en-US" sz="2800"/>
              <a:t>5 to 1 million years ago</a:t>
            </a:r>
          </a:p>
          <a:p>
            <a:r>
              <a:rPr lang="en-US" altLang="en-US" sz="2800"/>
              <a:t>Characteristics similar to humans and apes</a:t>
            </a:r>
          </a:p>
          <a:p>
            <a:r>
              <a:rPr lang="en-US" altLang="en-US" sz="2800"/>
              <a:t>Comparable brain size with a chimpanzee</a:t>
            </a:r>
          </a:p>
          <a:p>
            <a:r>
              <a:rPr lang="en-US" altLang="en-US" sz="2800"/>
              <a:t>A. afarensis </a:t>
            </a:r>
            <a:r>
              <a:rPr lang="en-US" altLang="en-US" sz="2800">
                <a:cs typeface="Arial" panose="020B0604020202020204" pitchFamily="34" charset="0"/>
              </a:rPr>
              <a:t>→</a:t>
            </a:r>
          </a:p>
        </p:txBody>
      </p:sp>
      <p:pic>
        <p:nvPicPr>
          <p:cNvPr id="82950" name="Picture 6">
            <a:extLst>
              <a:ext uri="{FF2B5EF4-FFF2-40B4-BE49-F238E27FC236}">
                <a16:creationId xmlns:a16="http://schemas.microsoft.com/office/drawing/2014/main" id="{5158A9BD-639B-7482-5DE1-8C2E4A589A35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743075"/>
            <a:ext cx="4343400" cy="4505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9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9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29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29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  <p:bldP spid="8294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B922687E-1313-A2EE-1BA4-6FB8F1054D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Pero murampa na ni siya…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4FE2A8C3-D560-C072-8A9B-979D038EF20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5052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Bipedal; hands like humans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A. africanus</a:t>
            </a:r>
          </a:p>
        </p:txBody>
      </p:sp>
      <p:sp>
        <p:nvSpPr>
          <p:cNvPr id="84999" name="Rectangle 7">
            <a:extLst>
              <a:ext uri="{FF2B5EF4-FFF2-40B4-BE49-F238E27FC236}">
                <a16:creationId xmlns:a16="http://schemas.microsoft.com/office/drawing/2014/main" id="{AF6AF14F-186D-CEB4-280F-6509F20C821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010400" y="5181600"/>
            <a:ext cx="2133600" cy="1096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/>
              <a:t>Lucy </a:t>
            </a:r>
            <a:r>
              <a:rPr lang="en-US" altLang="en-US" sz="2400"/>
              <a:t>in the Sky with Diamonds</a:t>
            </a:r>
          </a:p>
        </p:txBody>
      </p:sp>
      <p:pic>
        <p:nvPicPr>
          <p:cNvPr id="84997" name="Picture 5">
            <a:extLst>
              <a:ext uri="{FF2B5EF4-FFF2-40B4-BE49-F238E27FC236}">
                <a16:creationId xmlns:a16="http://schemas.microsoft.com/office/drawing/2014/main" id="{D7DD676C-0E55-ED9A-2478-6FBECD8B4D9E}"/>
              </a:ext>
            </a:extLst>
          </p:cNvPr>
          <p:cNvPicPr>
            <a:picLocks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124200"/>
            <a:ext cx="3657600" cy="342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5000" name="Picture 8">
            <a:extLst>
              <a:ext uri="{FF2B5EF4-FFF2-40B4-BE49-F238E27FC236}">
                <a16:creationId xmlns:a16="http://schemas.microsoft.com/office/drawing/2014/main" id="{043D2F30-268A-4277-D9AE-42868665A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447800"/>
            <a:ext cx="2743200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4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5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4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/>
      <p:bldP spid="849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8D5F149A-FC0D-22E1-C427-732C44D44A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Mr. Handy Man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C2BA3440-6685-E5BA-6E1B-5C50A6CA5BC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Homo habilis</a:t>
            </a:r>
          </a:p>
          <a:p>
            <a:r>
              <a:rPr lang="en-US" altLang="en-US" sz="2800"/>
              <a:t>2.5 to 1.5 million years ago</a:t>
            </a:r>
          </a:p>
          <a:p>
            <a:r>
              <a:rPr lang="en-US" altLang="en-US" sz="2800"/>
              <a:t>opposable thumbs- efficient means of handling things and creating tools</a:t>
            </a:r>
          </a:p>
          <a:p>
            <a:pPr>
              <a:buFontTx/>
              <a:buNone/>
            </a:pPr>
            <a:r>
              <a:rPr lang="en-US" altLang="en-US" sz="2800"/>
              <a:t> </a:t>
            </a:r>
          </a:p>
        </p:txBody>
      </p:sp>
      <p:sp>
        <p:nvSpPr>
          <p:cNvPr id="90116" name="Rectangle 4">
            <a:extLst>
              <a:ext uri="{FF2B5EF4-FFF2-40B4-BE49-F238E27FC236}">
                <a16:creationId xmlns:a16="http://schemas.microsoft.com/office/drawing/2014/main" id="{DE8B35FA-D0A3-8E56-3C3D-AF86ABFAC465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GB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/>
      <p:bldP spid="90115" grpId="0" build="p"/>
      <p:bldP spid="90115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7A74EEC8-5268-A882-C7BE-8253A161E5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Original Laagan</a:t>
            </a:r>
          </a:p>
        </p:txBody>
      </p:sp>
      <p:pic>
        <p:nvPicPr>
          <p:cNvPr id="92165" name="Picture 5">
            <a:extLst>
              <a:ext uri="{FF2B5EF4-FFF2-40B4-BE49-F238E27FC236}">
                <a16:creationId xmlns:a16="http://schemas.microsoft.com/office/drawing/2014/main" id="{BB36D6C4-63CD-3FF0-CD5D-B08E27D5B131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447800"/>
            <a:ext cx="3717925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63" name="Rectangle 3">
            <a:extLst>
              <a:ext uri="{FF2B5EF4-FFF2-40B4-BE49-F238E27FC236}">
                <a16:creationId xmlns:a16="http://schemas.microsoft.com/office/drawing/2014/main" id="{CCB53293-0F51-C90A-FBA9-409A79EDF098}"/>
              </a:ext>
            </a:extLst>
          </p:cNvPr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altLang="en-US" sz="2800"/>
              <a:t>Homo erectus</a:t>
            </a:r>
          </a:p>
          <a:p>
            <a:r>
              <a:rPr lang="en-US" altLang="en-US" sz="2800"/>
              <a:t>1.6 million years to 200,000 years ago</a:t>
            </a:r>
          </a:p>
          <a:p>
            <a:r>
              <a:rPr lang="en-US" altLang="en-US" sz="2800"/>
              <a:t>Bigger brains, taller</a:t>
            </a:r>
          </a:p>
          <a:p>
            <a:r>
              <a:rPr lang="en-US" altLang="en-US" sz="2800">
                <a:cs typeface="Arial" panose="020B0604020202020204" pitchFamily="34" charset="0"/>
              </a:rPr>
              <a:t>←</a:t>
            </a:r>
            <a:r>
              <a:rPr lang="en-US" altLang="en-US" sz="2800"/>
              <a:t> Peking Man</a:t>
            </a:r>
          </a:p>
        </p:txBody>
      </p:sp>
      <p:pic>
        <p:nvPicPr>
          <p:cNvPr id="92166" name="Picture 6">
            <a:extLst>
              <a:ext uri="{FF2B5EF4-FFF2-40B4-BE49-F238E27FC236}">
                <a16:creationId xmlns:a16="http://schemas.microsoft.com/office/drawing/2014/main" id="{83D5DCC3-9F64-60BA-D8BD-D2020A5CD50C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4114800"/>
            <a:ext cx="2743200" cy="2536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2" grpId="1"/>
      <p:bldP spid="9216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F29DFAE-8839-FD29-335C-1759802302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Intelligent Design Theories</a:t>
            </a:r>
            <a:br>
              <a:rPr lang="en-US" altLang="en-US" sz="4000"/>
            </a:br>
            <a:r>
              <a:rPr lang="en-US" altLang="en-US" sz="4000"/>
              <a:t>(Creation Myths)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F11D297-9058-867F-0B70-32EA5A59835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 sz="2800"/>
          </a:p>
          <a:p>
            <a:pPr lvl="1">
              <a:buFontTx/>
              <a:buNone/>
            </a:pPr>
            <a:endParaRPr lang="en-US" altLang="en-US" sz="2400"/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4DB7F03F-F983-A3EC-FDB5-E97A7FF05942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31975"/>
            <a:ext cx="4343400" cy="4186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1" name="Picture 9">
            <a:extLst>
              <a:ext uri="{FF2B5EF4-FFF2-40B4-BE49-F238E27FC236}">
                <a16:creationId xmlns:a16="http://schemas.microsoft.com/office/drawing/2014/main" id="{9252D8FB-F52F-89E7-9DFE-5CE5F7E01618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751013"/>
            <a:ext cx="3352800" cy="426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DCF73F95-F4E8-D4E6-7B55-09DD06031D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Taller, Smarter, Wiser 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582B31CA-9C4B-FA44-9DB3-0CE01B2E939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Homo sapiens</a:t>
            </a:r>
          </a:p>
          <a:p>
            <a:r>
              <a:rPr lang="en-US" altLang="en-US" sz="2800"/>
              <a:t>Neanderthals</a:t>
            </a:r>
          </a:p>
          <a:p>
            <a:r>
              <a:rPr lang="en-US" altLang="en-US" sz="2800"/>
              <a:t>Cro-magnon</a:t>
            </a:r>
          </a:p>
        </p:txBody>
      </p:sp>
      <p:pic>
        <p:nvPicPr>
          <p:cNvPr id="95236" name="Picture 4">
            <a:extLst>
              <a:ext uri="{FF2B5EF4-FFF2-40B4-BE49-F238E27FC236}">
                <a16:creationId xmlns:a16="http://schemas.microsoft.com/office/drawing/2014/main" id="{71AC02AE-3A01-AA06-EFBB-0C1F2E0BDFC6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1676400"/>
            <a:ext cx="2335213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5238" name="Picture 6">
            <a:extLst>
              <a:ext uri="{FF2B5EF4-FFF2-40B4-BE49-F238E27FC236}">
                <a16:creationId xmlns:a16="http://schemas.microsoft.com/office/drawing/2014/main" id="{81C218A8-2F1E-E73E-5B3D-9705A9DE337E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3352800"/>
            <a:ext cx="2560638" cy="320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9523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AF7ABE2F-620A-C39E-3258-58032A9CEB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Wisest of them all?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A552BEEC-FE70-B9A5-F09B-BCC5905906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Homo sapiens sapiens</a:t>
            </a:r>
          </a:p>
          <a:p>
            <a:pPr>
              <a:buFontTx/>
              <a:buNone/>
            </a:pPr>
            <a:endParaRPr lang="en-US" altLang="en-US"/>
          </a:p>
        </p:txBody>
      </p:sp>
      <p:pic>
        <p:nvPicPr>
          <p:cNvPr id="98310" name="Picture 6">
            <a:extLst>
              <a:ext uri="{FF2B5EF4-FFF2-40B4-BE49-F238E27FC236}">
                <a16:creationId xmlns:a16="http://schemas.microsoft.com/office/drawing/2014/main" id="{7F680BE5-DEB0-92B3-0F6C-416D7748DD8F}"/>
              </a:ext>
            </a:extLst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86000"/>
            <a:ext cx="2914650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312" name="Picture 8">
            <a:extLst>
              <a:ext uri="{FF2B5EF4-FFF2-40B4-BE49-F238E27FC236}">
                <a16:creationId xmlns:a16="http://schemas.microsoft.com/office/drawing/2014/main" id="{5D7EE3A7-1979-49DB-3AA6-BC73ACB1FC2D}"/>
              </a:ext>
            </a:extLst>
          </p:cNvPr>
          <p:cNvPicPr>
            <a:picLocks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2362200"/>
            <a:ext cx="4953000" cy="4244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8314" name="Picture 10">
            <a:extLst>
              <a:ext uri="{FF2B5EF4-FFF2-40B4-BE49-F238E27FC236}">
                <a16:creationId xmlns:a16="http://schemas.microsoft.com/office/drawing/2014/main" id="{54C51881-51CB-2E08-27F7-C9519BDA1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2971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83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83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Box 2">
            <a:extLst>
              <a:ext uri="{FF2B5EF4-FFF2-40B4-BE49-F238E27FC236}">
                <a16:creationId xmlns:a16="http://schemas.microsoft.com/office/drawing/2014/main" id="{3EF0F0DE-73E7-B2B7-B92E-BC127BCFE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143000"/>
            <a:ext cx="5638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latin typeface="Georgia" panose="02040502050405020303" pitchFamily="18" charset="0"/>
              </a:rPr>
              <a:t>This powerpoint was kindly donated to</a:t>
            </a:r>
          </a:p>
          <a:p>
            <a:r>
              <a:rPr lang="en-GB" altLang="en-US">
                <a:latin typeface="Georgia" panose="02040502050405020303" pitchFamily="18" charset="0"/>
                <a:hlinkClick r:id="rId3"/>
              </a:rPr>
              <a:t>www.worldofteaching.com</a:t>
            </a:r>
            <a:endParaRPr lang="en-GB" altLang="en-US">
              <a:latin typeface="Georgia" panose="02040502050405020303" pitchFamily="18" charset="0"/>
            </a:endParaRPr>
          </a:p>
          <a:p>
            <a:endParaRPr lang="en-GB" altLang="en-US">
              <a:latin typeface="Georgia" panose="02040502050405020303" pitchFamily="18" charset="0"/>
            </a:endParaRPr>
          </a:p>
          <a:p>
            <a:endParaRPr lang="en-GB" altLang="en-US">
              <a:latin typeface="Georgia" panose="02040502050405020303" pitchFamily="18" charset="0"/>
            </a:endParaRPr>
          </a:p>
          <a:p>
            <a:r>
              <a:rPr lang="en-GB" altLang="en-US">
                <a:latin typeface="Georgia" panose="02040502050405020303" pitchFamily="18" charset="0"/>
                <a:hlinkClick r:id="rId3"/>
              </a:rPr>
              <a:t>http://www.worldofteaching.com</a:t>
            </a:r>
            <a:endParaRPr lang="en-GB" altLang="en-US">
              <a:latin typeface="Georgia" panose="02040502050405020303" pitchFamily="18" charset="0"/>
            </a:endParaRPr>
          </a:p>
          <a:p>
            <a:r>
              <a:rPr lang="en-GB" altLang="en-US">
                <a:latin typeface="Georgia" panose="02040502050405020303" pitchFamily="18" charset="0"/>
              </a:rPr>
              <a:t>Is home to well over a thousand powerpoints submitted by teachers. This a free site. Please visit and I hope it will help in your teaching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577EB48-089F-7A95-49C4-ED83D4083F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More Stories from Around the World…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BB0977A0-4F07-9205-2488-9A705E93DD4C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752600"/>
            <a:ext cx="297180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C84C89FC-F1CE-63B2-25DD-EBF9E5AF706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1752600"/>
            <a:ext cx="50292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1C07486-42B8-307F-CB32-07AEFAE656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…on how the world began…</a:t>
            </a:r>
          </a:p>
        </p:txBody>
      </p:sp>
      <p:pic>
        <p:nvPicPr>
          <p:cNvPr id="15368" name="Picture 8">
            <a:extLst>
              <a:ext uri="{FF2B5EF4-FFF2-40B4-BE49-F238E27FC236}">
                <a16:creationId xmlns:a16="http://schemas.microsoft.com/office/drawing/2014/main" id="{ED03EAC7-28F9-81FB-FA74-712CAC8F93F9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524000"/>
            <a:ext cx="5257800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9" name="Picture 9">
            <a:extLst>
              <a:ext uri="{FF2B5EF4-FFF2-40B4-BE49-F238E27FC236}">
                <a16:creationId xmlns:a16="http://schemas.microsoft.com/office/drawing/2014/main" id="{45B33DD5-E249-FF5F-A0D3-13431395923E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295400"/>
            <a:ext cx="2492375" cy="518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19B4F36-FCF3-8307-553B-CD2B101D6F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…all of them unique</a:t>
            </a:r>
          </a:p>
        </p:txBody>
      </p:sp>
      <p:pic>
        <p:nvPicPr>
          <p:cNvPr id="19466" name="Picture 10">
            <a:extLst>
              <a:ext uri="{FF2B5EF4-FFF2-40B4-BE49-F238E27FC236}">
                <a16:creationId xmlns:a16="http://schemas.microsoft.com/office/drawing/2014/main" id="{AB26C371-A0FC-571E-B35C-CA2698B6A31E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1981200"/>
            <a:ext cx="4572000" cy="3800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7" name="Picture 11">
            <a:extLst>
              <a:ext uri="{FF2B5EF4-FFF2-40B4-BE49-F238E27FC236}">
                <a16:creationId xmlns:a16="http://schemas.microsoft.com/office/drawing/2014/main" id="{DB5E6FA0-4891-6BC5-ABDC-D2BF5F55B072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0288" y="1600200"/>
            <a:ext cx="3819525" cy="4418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>
            <a:extLst>
              <a:ext uri="{FF2B5EF4-FFF2-40B4-BE49-F238E27FC236}">
                <a16:creationId xmlns:a16="http://schemas.microsoft.com/office/drawing/2014/main" id="{AC6B4BC3-5DA9-350B-E930-0B02FBB38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60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>
            <a:extLst>
              <a:ext uri="{FF2B5EF4-FFF2-40B4-BE49-F238E27FC236}">
                <a16:creationId xmlns:a16="http://schemas.microsoft.com/office/drawing/2014/main" id="{AB811390-0FEF-58C0-A691-295ABED45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41D9FB1-8820-F8AB-DC20-7DD4D65A2A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If the earth has existed for 4.5 billion years, what about </a:t>
            </a:r>
            <a:r>
              <a:rPr lang="en-US" altLang="en-US" sz="3200" b="1"/>
              <a:t>life on earth</a:t>
            </a:r>
            <a:r>
              <a:rPr lang="en-US" altLang="en-US" sz="3200"/>
              <a:t>?</a:t>
            </a:r>
            <a:r>
              <a:rPr lang="en-US" altLang="en-US" sz="4000"/>
              <a:t> 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357968DB-9A16-D635-26F1-85656F1A541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657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Earliest evidence: cyanobacteria called stromatolites (3.4 billion years), in Australia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As early as 3.8 billion years ago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Earth was stable enough to support life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Ribonucleic Acid (RNA)</a:t>
            </a:r>
          </a:p>
        </p:txBody>
      </p:sp>
      <p:pic>
        <p:nvPicPr>
          <p:cNvPr id="28678" name="Picture 6">
            <a:extLst>
              <a:ext uri="{FF2B5EF4-FFF2-40B4-BE49-F238E27FC236}">
                <a16:creationId xmlns:a16="http://schemas.microsoft.com/office/drawing/2014/main" id="{73D06A79-456B-B5FE-9BCF-99B3A4176A8E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1828800"/>
            <a:ext cx="4572000" cy="4572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209A88B-5B52-40B4-4E4B-92E566CD43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But where? </a:t>
            </a:r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621A143F-45D1-D899-51B0-12A4CAC6BC0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/>
              <a:t>Possibly the ocean, based on evidences</a:t>
            </a:r>
          </a:p>
          <a:p>
            <a:r>
              <a:rPr lang="en-US" altLang="en-US" sz="2800"/>
              <a:t>Fossils</a:t>
            </a:r>
          </a:p>
          <a:p>
            <a:r>
              <a:rPr lang="en-US" altLang="en-US" sz="2800"/>
              <a:t>Deep sea microbes</a:t>
            </a:r>
          </a:p>
          <a:p>
            <a:r>
              <a:rPr lang="en-US" altLang="en-US" sz="2800"/>
              <a:t>Smoker fossils in China</a:t>
            </a:r>
          </a:p>
          <a:p>
            <a:endParaRPr lang="en-US" altLang="en-US" sz="2800"/>
          </a:p>
        </p:txBody>
      </p:sp>
      <p:pic>
        <p:nvPicPr>
          <p:cNvPr id="30728" name="Picture 8">
            <a:extLst>
              <a:ext uri="{FF2B5EF4-FFF2-40B4-BE49-F238E27FC236}">
                <a16:creationId xmlns:a16="http://schemas.microsoft.com/office/drawing/2014/main" id="{1058213F-3B0E-3B8D-3D3A-CF663C771D19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676400"/>
            <a:ext cx="41910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415</Words>
  <Application>Microsoft Office PowerPoint</Application>
  <PresentationFormat>On-screen Show (4:3)</PresentationFormat>
  <Paragraphs>98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Georgia</vt:lpstr>
      <vt:lpstr>Calibri</vt:lpstr>
      <vt:lpstr>Default Design</vt:lpstr>
      <vt:lpstr>A Brief History of Life</vt:lpstr>
      <vt:lpstr>Intelligent Design Theories (Creation Myths)</vt:lpstr>
      <vt:lpstr>More Stories from Around the World…</vt:lpstr>
      <vt:lpstr>…on how the world began…</vt:lpstr>
      <vt:lpstr>…all of them unique</vt:lpstr>
      <vt:lpstr>PowerPoint Presentation</vt:lpstr>
      <vt:lpstr>PowerPoint Presentation</vt:lpstr>
      <vt:lpstr>If the earth has existed for 4.5 billion years, what about life on earth? </vt:lpstr>
      <vt:lpstr>But where? </vt:lpstr>
      <vt:lpstr>From single-celled organisms to complex creatures…</vt:lpstr>
      <vt:lpstr>PowerPoint Presentation</vt:lpstr>
      <vt:lpstr>Cambrian Explosion</vt:lpstr>
      <vt:lpstr>The Descent of Man and the Attacks on Evolution</vt:lpstr>
      <vt:lpstr>The Human Story </vt:lpstr>
      <vt:lpstr>If they are happy swinging in trees, why come down?</vt:lpstr>
      <vt:lpstr>“The Southern Ape”</vt:lpstr>
      <vt:lpstr>Pero murampa na ni siya…</vt:lpstr>
      <vt:lpstr>Mr. Handy Man</vt:lpstr>
      <vt:lpstr>The Original Laagan</vt:lpstr>
      <vt:lpstr>Taller, Smarter, Wiser </vt:lpstr>
      <vt:lpstr>Wisest of them all?</vt:lpstr>
      <vt:lpstr>PowerPoint Presentation</vt:lpstr>
    </vt:vector>
  </TitlesOfParts>
  <Company>ACGO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Brief History of Life</dc:title>
  <dc:creator>deiyow_t</dc:creator>
  <cp:lastModifiedBy>Nayan GRIFFITHS</cp:lastModifiedBy>
  <cp:revision>6</cp:revision>
  <dcterms:created xsi:type="dcterms:W3CDTF">2009-07-07T06:45:49Z</dcterms:created>
  <dcterms:modified xsi:type="dcterms:W3CDTF">2023-06-06T09:56:17Z</dcterms:modified>
</cp:coreProperties>
</file>